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1"/>
    <p:sldMasterId id="2147483867" r:id="rId2"/>
  </p:sldMasterIdLst>
  <p:notesMasterIdLst>
    <p:notesMasterId r:id="rId18"/>
  </p:notesMasterIdLst>
  <p:handoutMasterIdLst>
    <p:handoutMasterId r:id="rId19"/>
  </p:handoutMasterIdLst>
  <p:sldIdLst>
    <p:sldId id="257" r:id="rId3"/>
    <p:sldId id="411" r:id="rId4"/>
    <p:sldId id="279" r:id="rId5"/>
    <p:sldId id="315" r:id="rId6"/>
    <p:sldId id="416" r:id="rId7"/>
    <p:sldId id="404" r:id="rId8"/>
    <p:sldId id="409" r:id="rId9"/>
    <p:sldId id="410" r:id="rId10"/>
    <p:sldId id="405" r:id="rId11"/>
    <p:sldId id="414" r:id="rId12"/>
    <p:sldId id="422" r:id="rId13"/>
    <p:sldId id="419" r:id="rId14"/>
    <p:sldId id="423" r:id="rId15"/>
    <p:sldId id="421" r:id="rId16"/>
    <p:sldId id="418" r:id="rId17"/>
  </p:sldIdLst>
  <p:sldSz cx="9144000" cy="6858000" type="screen4x3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5058" autoAdjust="0"/>
  </p:normalViewPr>
  <p:slideViewPr>
    <p:cSldViewPr>
      <p:cViewPr>
        <p:scale>
          <a:sx n="100" d="100"/>
          <a:sy n="100" d="100"/>
        </p:scale>
        <p:origin x="-171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84"/>
      </p:cViewPr>
      <p:guideLst>
        <p:guide orient="horz" pos="293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STFS1\Departments$\Water%20Special\BUDGET\Rate%20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Sheet2!$Q$4:$Q$12</c:f>
              <c:strCache>
                <c:ptCount val="9"/>
                <c:pt idx="0">
                  <c:v>Personnel</c:v>
                </c:pt>
                <c:pt idx="1">
                  <c:v>Overtime</c:v>
                </c:pt>
                <c:pt idx="2">
                  <c:v>Energy</c:v>
                </c:pt>
                <c:pt idx="3">
                  <c:v>Operating Exp</c:v>
                </c:pt>
                <c:pt idx="4">
                  <c:v>Assets</c:v>
                </c:pt>
                <c:pt idx="5">
                  <c:v>Intergovernmental</c:v>
                </c:pt>
                <c:pt idx="6">
                  <c:v>Support </c:v>
                </c:pt>
                <c:pt idx="7">
                  <c:v>Construction </c:v>
                </c:pt>
                <c:pt idx="8">
                  <c:v>Debt</c:v>
                </c:pt>
              </c:strCache>
            </c:strRef>
          </c:cat>
          <c:val>
            <c:numRef>
              <c:f>Sheet2!$R$4:$R$12</c:f>
              <c:numCache>
                <c:formatCode>_("$"* #,##0.00_);_("$"* \(#,##0.00\);_("$"* "-"??_);_(@_)</c:formatCode>
                <c:ptCount val="9"/>
                <c:pt idx="0">
                  <c:v>1892914.0900000003</c:v>
                </c:pt>
                <c:pt idx="1">
                  <c:v>94000</c:v>
                </c:pt>
                <c:pt idx="2">
                  <c:v>395000</c:v>
                </c:pt>
                <c:pt idx="3">
                  <c:v>361134.9</c:v>
                </c:pt>
                <c:pt idx="4">
                  <c:v>153000</c:v>
                </c:pt>
                <c:pt idx="5">
                  <c:v>358165.32</c:v>
                </c:pt>
                <c:pt idx="6">
                  <c:v>354875</c:v>
                </c:pt>
                <c:pt idx="7">
                  <c:v>400000</c:v>
                </c:pt>
                <c:pt idx="8">
                  <c:v>1176093.42</c:v>
                </c:pt>
              </c:numCache>
            </c:numRef>
          </c:val>
        </c:ser>
        <c:ser>
          <c:idx val="1"/>
          <c:order val="1"/>
          <c:cat>
            <c:strRef>
              <c:f>Sheet2!$Q$4:$Q$12</c:f>
              <c:strCache>
                <c:ptCount val="9"/>
                <c:pt idx="0">
                  <c:v>Personnel</c:v>
                </c:pt>
                <c:pt idx="1">
                  <c:v>Overtime</c:v>
                </c:pt>
                <c:pt idx="2">
                  <c:v>Energy</c:v>
                </c:pt>
                <c:pt idx="3">
                  <c:v>Operating Exp</c:v>
                </c:pt>
                <c:pt idx="4">
                  <c:v>Assets</c:v>
                </c:pt>
                <c:pt idx="5">
                  <c:v>Intergovernmental</c:v>
                </c:pt>
                <c:pt idx="6">
                  <c:v>Support </c:v>
                </c:pt>
                <c:pt idx="7">
                  <c:v>Construction </c:v>
                </c:pt>
                <c:pt idx="8">
                  <c:v>Debt</c:v>
                </c:pt>
              </c:strCache>
            </c:strRef>
          </c:cat>
          <c:val>
            <c:numRef>
              <c:f>Sheet2!$S$4:$S$12</c:f>
              <c:numCache>
                <c:formatCode>0%</c:formatCode>
                <c:ptCount val="9"/>
                <c:pt idx="0">
                  <c:v>0.36506217592836976</c:v>
                </c:pt>
                <c:pt idx="1">
                  <c:v>1.8128580012454109E-2</c:v>
                </c:pt>
                <c:pt idx="2">
                  <c:v>7.6178607499142084E-2</c:v>
                </c:pt>
                <c:pt idx="3">
                  <c:v>6.9647477978080963E-2</c:v>
                </c:pt>
                <c:pt idx="4">
                  <c:v>2.9507156828781619E-2</c:v>
                </c:pt>
                <c:pt idx="5">
                  <c:v>6.9074772992619424E-2</c:v>
                </c:pt>
                <c:pt idx="6">
                  <c:v>6.844021097786851E-2</c:v>
                </c:pt>
                <c:pt idx="7">
                  <c:v>7.7142893670017323E-2</c:v>
                </c:pt>
                <c:pt idx="8">
                  <c:v>0.22681812411266797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D86A2-09E6-462B-9369-D0BA85DFECB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C14A77-CE92-41E0-BEE1-13B68FB7873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0987-895F-42E7-A67F-0C54B037A3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2EB7-F439-4B64-8984-0B0CE8B5C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994C-DF16-4C75-B652-6B3EBF8B8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5FC468-EDF5-4921-8C09-CE69F146A4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E26EBD-2515-4DF0-A88D-6E27E2FD08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0987-895F-42E7-A67F-0C54B037A3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EB31-AB63-4AFE-9111-7F9F8F299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40F7-8687-4B2F-9D02-65F54A03EB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C49B-B894-4F05-9C0F-57BA9FBD3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57E-6F80-4216-AF76-65DE221F8A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4E84-6A90-4FB2-B506-F5DCAE5BD4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EB31-AB63-4AFE-9111-7F9F8F2992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81D0-6D41-40BF-B137-54CF7B0162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3261-94A7-4D9B-9857-B44650DB6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E311-265B-4647-8F41-52921FBB07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2EB7-F439-4B64-8984-0B0CE8B5C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994C-DF16-4C75-B652-6B3EBF8B8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E26EBD-2515-4DF0-A88D-6E27E2FD08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5FC468-EDF5-4921-8C09-CE69F146A4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40F7-8687-4B2F-9D02-65F54A03EB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FC49B-B894-4F05-9C0F-57BA9FBD3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57E-6F80-4216-AF76-65DE221F8A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4E84-6A90-4FB2-B506-F5DCAE5BD4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81D0-6D41-40BF-B137-54CF7B0162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3261-94A7-4D9B-9857-B44650DB6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E8E311-265B-4647-8F41-52921FBB0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03021-854B-4506-BD00-572E954B0D8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3021-854B-4506-BD00-572E954B0D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93" r:id="rId13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Water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 Sources </a:t>
            </a:r>
            <a:r>
              <a:rPr lang="en-US" sz="2800" dirty="0"/>
              <a:t>of Water</a:t>
            </a:r>
          </a:p>
          <a:p>
            <a:pPr lvl="1"/>
            <a:r>
              <a:rPr lang="en-US" sz="2400" dirty="0"/>
              <a:t>reservoir</a:t>
            </a:r>
          </a:p>
          <a:p>
            <a:pPr lvl="1"/>
            <a:r>
              <a:rPr lang="en-US" sz="2400" dirty="0"/>
              <a:t>underground aquifer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Energy </a:t>
            </a:r>
            <a:r>
              <a:rPr lang="en-US" sz="2800" dirty="0" smtClean="0"/>
              <a:t>Sources</a:t>
            </a:r>
            <a:endParaRPr lang="en-US" sz="2800" dirty="0"/>
          </a:p>
          <a:p>
            <a:pPr lvl="1"/>
            <a:r>
              <a:rPr lang="en-US" sz="2400" dirty="0"/>
              <a:t>pumps</a:t>
            </a:r>
          </a:p>
          <a:p>
            <a:pPr lvl="1"/>
            <a:r>
              <a:rPr lang="en-US" sz="2400" dirty="0"/>
              <a:t>gravity</a:t>
            </a:r>
          </a:p>
          <a:p>
            <a:r>
              <a:rPr lang="en-US" sz="2800" dirty="0"/>
              <a:t>Distribution Network of Pipes</a:t>
            </a:r>
          </a:p>
        </p:txBody>
      </p:sp>
      <p:graphicFrame>
        <p:nvGraphicFramePr>
          <p:cNvPr id="187392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419600" y="2209800"/>
          <a:ext cx="4724400" cy="3543300"/>
        </p:xfrm>
        <a:graphic>
          <a:graphicData uri="http://schemas.openxmlformats.org/presentationml/2006/ole">
            <p:oleObj spid="_x0000_s187392" name="Clip" r:id="rId3" imgW="9752381" imgH="7314286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7924800" cy="4495800"/>
          </a:xfrm>
        </p:spPr>
        <p:txBody>
          <a:bodyPr/>
          <a:lstStyle/>
          <a:p>
            <a:r>
              <a:rPr lang="en-US" dirty="0" smtClean="0"/>
              <a:t>Granville Spillway Repair  		$1,910,ooo</a:t>
            </a:r>
          </a:p>
          <a:p>
            <a:r>
              <a:rPr lang="en-US" dirty="0" smtClean="0"/>
              <a:t>Granville Dam Repair  			$1,000,000</a:t>
            </a:r>
          </a:p>
          <a:p>
            <a:r>
              <a:rPr lang="en-US" dirty="0" smtClean="0"/>
              <a:t>Granville Raw Water Pipeline		$2,847,000</a:t>
            </a:r>
          </a:p>
          <a:p>
            <a:r>
              <a:rPr lang="en-US" dirty="0" smtClean="0"/>
              <a:t>Water Meter Replacement		$3,950,000</a:t>
            </a:r>
          </a:p>
          <a:p>
            <a:r>
              <a:rPr lang="en-US" dirty="0" smtClean="0"/>
              <a:t>Gaslight Main Replacement		$2,300,000</a:t>
            </a:r>
          </a:p>
          <a:p>
            <a:endParaRPr lang="en-US" dirty="0" smtClean="0"/>
          </a:p>
          <a:p>
            <a:r>
              <a:rPr lang="en-US" dirty="0" smtClean="0"/>
              <a:t>Total					$12,007,000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820738"/>
          <a:ext cx="9144000" cy="5214937"/>
        </p:xfrm>
        <a:graphic>
          <a:graphicData uri="http://schemas.openxmlformats.org/presentationml/2006/ole">
            <p:oleObj spid="_x0000_s219139" name="Worksheet" r:id="rId3" imgW="11039523" imgH="6296130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228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Undesignated Breakdown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Cuts to Operating Budget and Required to Set Tax Rate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76800"/>
            <a:ext cx="63246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Total Amount Cut = $1,706,000</a:t>
            </a:r>
          </a:p>
          <a:p>
            <a:pPr algn="ctr">
              <a:buNone/>
            </a:pPr>
            <a:r>
              <a:rPr lang="en-US" dirty="0" smtClean="0"/>
              <a:t>   Average Amount Cut = $426,500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3400" y="2133600"/>
            <a:ext cx="3962400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Cuts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2011 - $369,000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2012 - $502,000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2013 - $400,000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2014 - $435,000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057400"/>
          <a:ext cx="8839201" cy="2362201"/>
        </p:xfrm>
        <a:graphic>
          <a:graphicData uri="http://schemas.openxmlformats.org/drawingml/2006/table">
            <a:tbl>
              <a:tblPr/>
              <a:tblGrid>
                <a:gridCol w="1223889"/>
                <a:gridCol w="1499540"/>
                <a:gridCol w="1528943"/>
                <a:gridCol w="1528943"/>
                <a:gridCol w="1528943"/>
                <a:gridCol w="1528943"/>
              </a:tblGrid>
              <a:tr h="690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Fiscal Year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Revenue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$ 4,911,582.13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4,516,508.63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4,770,591.23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5,405,811.10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4,828,646.64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Portion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$ 4,091,974.11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3,618,326.63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3,829,457.22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4,939,065.76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4,043,908.22 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Revenue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7607" marR="7607" marT="76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Previous 5 Years Revenue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It All Mean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905000"/>
            <a:ext cx="8229600" cy="4114800"/>
          </a:xfrm>
        </p:spPr>
        <p:txBody>
          <a:bodyPr/>
          <a:lstStyle/>
          <a:p>
            <a:r>
              <a:rPr lang="en-US" dirty="0" smtClean="0"/>
              <a:t>The average shortfall in the operating budget over the last 4 years is $426,500</a:t>
            </a:r>
          </a:p>
          <a:p>
            <a:r>
              <a:rPr lang="en-US" dirty="0" smtClean="0"/>
              <a:t>There are $12,000,000 is projects that will go on the books in the next 2 or 3 years</a:t>
            </a:r>
          </a:p>
          <a:p>
            <a:r>
              <a:rPr lang="en-US" dirty="0" smtClean="0"/>
              <a:t>A $1 million in payments add roughly $70,000 to debt service the first year and it drops about 2% a year going forward</a:t>
            </a:r>
          </a:p>
          <a:p>
            <a:r>
              <a:rPr lang="en-US" dirty="0" smtClean="0"/>
              <a:t>A 10% increase in rates (including base charge) generates about $400,000 annually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34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Spillway Collapse </a:t>
            </a:r>
            <a:endParaRPr lang="en-US" dirty="0"/>
          </a:p>
        </p:txBody>
      </p:sp>
      <p:pic>
        <p:nvPicPr>
          <p:cNvPr id="4" name="Content Placeholder 3" descr="Spillway damag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East Mountain Tank</a:t>
            </a:r>
          </a:p>
        </p:txBody>
      </p:sp>
      <p:pic>
        <p:nvPicPr>
          <p:cNvPr id="30726" name="Picture 6" descr="Tank 9-3-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990600"/>
            <a:ext cx="6096000" cy="4575175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5562600"/>
            <a:ext cx="6705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Constructed in 1962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Holds 2.7 million gallons of water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55 feet in height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Refurbished in 2001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r>
              <a:rPr lang="en-US" dirty="0"/>
              <a:t>Distribution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over </a:t>
            </a:r>
            <a:r>
              <a:rPr lang="en-US" dirty="0" smtClean="0"/>
              <a:t>220 </a:t>
            </a:r>
            <a:r>
              <a:rPr lang="en-US" dirty="0"/>
              <a:t>miles of water mains</a:t>
            </a:r>
          </a:p>
          <a:p>
            <a:r>
              <a:rPr lang="en-US" dirty="0" smtClean="0"/>
              <a:t>Install </a:t>
            </a:r>
            <a:r>
              <a:rPr lang="en-US" dirty="0"/>
              <a:t>new services and </a:t>
            </a:r>
            <a:r>
              <a:rPr lang="en-US" dirty="0" smtClean="0"/>
              <a:t>mains</a:t>
            </a:r>
          </a:p>
          <a:p>
            <a:r>
              <a:rPr lang="en-US" dirty="0" smtClean="0"/>
              <a:t>Maintain over 2,000 </a:t>
            </a:r>
            <a:r>
              <a:rPr lang="en-US" dirty="0"/>
              <a:t>fire </a:t>
            </a:r>
            <a:r>
              <a:rPr lang="en-US" dirty="0" smtClean="0"/>
              <a:t>hydrants</a:t>
            </a:r>
          </a:p>
          <a:p>
            <a:r>
              <a:rPr lang="en-US" dirty="0" smtClean="0"/>
              <a:t>Hard and often dangerous work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8612" name="Rectangle 1028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</a:t>
            </a:r>
            <a:r>
              <a:rPr lang="en-US" dirty="0"/>
              <a:t>to call outs 24 hours a day 7 days a week</a:t>
            </a:r>
          </a:p>
          <a:p>
            <a:r>
              <a:rPr lang="en-US" dirty="0"/>
              <a:t>Flush mains </a:t>
            </a:r>
            <a:endParaRPr lang="en-US" dirty="0" smtClean="0"/>
          </a:p>
          <a:p>
            <a:r>
              <a:rPr lang="en-US" dirty="0" smtClean="0"/>
              <a:t>4 Water Tanks</a:t>
            </a:r>
          </a:p>
          <a:p>
            <a:r>
              <a:rPr lang="en-US" dirty="0" smtClean="0"/>
              <a:t>4 Booster Pumping Stations</a:t>
            </a:r>
          </a:p>
          <a:p>
            <a:r>
              <a:rPr lang="en-US" dirty="0" smtClean="0"/>
              <a:t>11,000 Residential and Commercial Customers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799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Happens to Pipe Over Time</a:t>
            </a:r>
            <a:endParaRPr lang="en-US" sz="36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Your Water Cost</a:t>
            </a:r>
            <a:endParaRPr lang="en-US" dirty="0"/>
          </a:p>
        </p:txBody>
      </p:sp>
      <p:pic>
        <p:nvPicPr>
          <p:cNvPr id="189442" name="Picture 2" descr="C:\Users\d.billips\AppData\Local\Microsoft\Windows\Temporary Internet Files\Content.IE5\5TJDVNS5\MP900427792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131522"/>
            <a:ext cx="3810000" cy="381415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362200"/>
            <a:ext cx="36576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$2.95 per 1,000 gallons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648200" y="4572000"/>
            <a:ext cx="4267200" cy="1981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Massachusetts Infrastructure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Finance Commission Recommends Rates Should be 1.25% of Median Income, In Westfield This Would Equate to $500 Annually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00600" y="3429000"/>
            <a:ext cx="36576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Annual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is $300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Comparatively Speaking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286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16 ounce bottle of water cost about $1.25 if you buy it in the store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419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91491" name="Picture 3" descr="C:\Users\d.billips\AppData\Local\Microsoft\Windows\Temporary Internet Files\Content.IE5\8SGA9I1Y\MC900325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1356970" cy="1815084"/>
          </a:xfrm>
          <a:prstGeom prst="rect">
            <a:avLst/>
          </a:prstGeom>
          <a:noFill/>
        </p:spPr>
      </p:pic>
      <p:pic>
        <p:nvPicPr>
          <p:cNvPr id="191492" name="Picture 4" descr="C:\Users\d.billips\AppData\Local\Microsoft\Windows\Temporary Internet Files\Content.IE5\47HWJ8FW\MC9002176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1509674" cy="18260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62200" y="3733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could fill 3,400 bottles for the same price with city water or the cost would be $0.00037 per bottle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5181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Bottled water cost $10,000/1000gallons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181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water cost $2.95/1000 gallons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Comparatively Speaking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419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92517" name="Picture 5" descr="C:\Users\d.billips\AppData\Local\Microsoft\Windows\Temporary Internet Files\Content.IE5\FDHE54W9\MC90043390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1219200" cy="1219200"/>
          </a:xfrm>
          <a:prstGeom prst="rect">
            <a:avLst/>
          </a:prstGeom>
          <a:noFill/>
        </p:spPr>
      </p:pic>
      <p:pic>
        <p:nvPicPr>
          <p:cNvPr id="192519" name="Picture 7" descr="C:\Users\d.billips\AppData\Local\Microsoft\Windows\Temporary Internet Files\Content.IE5\5TJDVNS5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990600" cy="792480"/>
          </a:xfrm>
          <a:prstGeom prst="rect">
            <a:avLst/>
          </a:prstGeom>
          <a:noFill/>
        </p:spPr>
      </p:pic>
      <p:pic>
        <p:nvPicPr>
          <p:cNvPr id="192521" name="Picture 9" descr="C:\Users\d.billips\AppData\Local\Microsoft\Windows\Temporary Internet Files\Content.IE5\AP3L26XD\MC9000243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0"/>
            <a:ext cx="969264" cy="1200212"/>
          </a:xfrm>
          <a:prstGeom prst="rect">
            <a:avLst/>
          </a:prstGeom>
          <a:noFill/>
        </p:spPr>
      </p:pic>
      <p:pic>
        <p:nvPicPr>
          <p:cNvPr id="192525" name="Picture 13" descr="C:\Users\d.billips\AppData\Local\Microsoft\Windows\Temporary Internet Files\Content.IE5\HXL01SGC\MP90042219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52600"/>
            <a:ext cx="1713384" cy="114181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95600" y="2057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Water Bill ~ $25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200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Phone Bill ~ $175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434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Cable Bill ~ $150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800" y="5410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Trip to the Movies ~ $25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Does the Money Go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762001" y="1219200"/>
          <a:ext cx="7696200" cy="54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408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Flow</vt:lpstr>
      <vt:lpstr>Office Theme</vt:lpstr>
      <vt:lpstr>Clip</vt:lpstr>
      <vt:lpstr>Worksheet</vt:lpstr>
      <vt:lpstr>Your Water System</vt:lpstr>
      <vt:lpstr>Spillway Collapse </vt:lpstr>
      <vt:lpstr>East Mountain Tank</vt:lpstr>
      <vt:lpstr>Distribution System</vt:lpstr>
      <vt:lpstr>Slide 5</vt:lpstr>
      <vt:lpstr>What Does Your Water Cost</vt:lpstr>
      <vt:lpstr>Comparatively Speaking</vt:lpstr>
      <vt:lpstr>Comparatively Speaking</vt:lpstr>
      <vt:lpstr>Where Does the Money Go</vt:lpstr>
      <vt:lpstr>Present Projects</vt:lpstr>
      <vt:lpstr>Slide 11</vt:lpstr>
      <vt:lpstr> Cuts to Operating Budget and Required to Set Tax Rate</vt:lpstr>
      <vt:lpstr>Previous 5 Years Revenue</vt:lpstr>
      <vt:lpstr>What Does It All Mean</vt:lpstr>
      <vt:lpstr>Slide 15</vt:lpstr>
    </vt:vector>
  </TitlesOfParts>
  <Company>City of Westfield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YOUR WATER COME FROM?</dc:title>
  <dc:creator>David Madsen</dc:creator>
  <cp:lastModifiedBy>newuser</cp:lastModifiedBy>
  <cp:revision>106</cp:revision>
  <dcterms:created xsi:type="dcterms:W3CDTF">2004-01-24T18:57:11Z</dcterms:created>
  <dcterms:modified xsi:type="dcterms:W3CDTF">2014-05-08T19:44:08Z</dcterms:modified>
</cp:coreProperties>
</file>